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6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0058400" cy="7772400"/>
  <p:notesSz cx="7010400" cy="9296400"/>
  <p:defaultTextStyle>
    <a:defPPr>
      <a:defRPr lang="en-US"/>
    </a:defPPr>
    <a:lvl1pPr marL="0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292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586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7879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173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6466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5758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052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4344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34" userDrawn="1">
          <p15:clr>
            <a:srgbClr val="A4A3A4"/>
          </p15:clr>
        </p15:guide>
        <p15:guide id="2" pos="6025" userDrawn="1">
          <p15:clr>
            <a:srgbClr val="A4A3A4"/>
          </p15:clr>
        </p15:guide>
        <p15:guide id="3" pos="311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6133F4-962A-E2B6-FC8C-FF87FD1486D3}" name="Christa Spencer" initials="CS" userId="S::christa.spencer@marinerwealth.com::e42f3627-ccf3-459d-923d-b260991371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bbie Telger" initials="DT" lastIdx="17" clrIdx="0"/>
  <p:cmAuthor id="1" name="Kristin Fishbaugh" initials="KF" lastIdx="31" clrIdx="1"/>
  <p:cmAuthor id="2" name="Nicole Bahr" initials="NB" lastIdx="13" clrIdx="2"/>
  <p:cmAuthor id="3" name="Andrea Rafter" initials="AR" lastIdx="9" clrIdx="3">
    <p:extLst>
      <p:ext uri="{19B8F6BF-5375-455C-9EA6-DF929625EA0E}">
        <p15:presenceInfo xmlns:p15="http://schemas.microsoft.com/office/powerpoint/2012/main" userId="S-1-5-21-3724001402-2068775549-2136199403-17125" providerId="AD"/>
      </p:ext>
    </p:extLst>
  </p:cmAuthor>
  <p:cmAuthor id="4" name="Tracy Walker" initials="TW" lastIdx="1" clrIdx="4">
    <p:extLst>
      <p:ext uri="{19B8F6BF-5375-455C-9EA6-DF929625EA0E}">
        <p15:presenceInfo xmlns:p15="http://schemas.microsoft.com/office/powerpoint/2012/main" userId="S-1-5-21-3724001402-2068775549-2136199403-31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DD"/>
    <a:srgbClr val="25405E"/>
    <a:srgbClr val="656565"/>
    <a:srgbClr val="455961"/>
    <a:srgbClr val="79848B"/>
    <a:srgbClr val="005DA6"/>
    <a:srgbClr val="009900"/>
    <a:srgbClr val="3399FF"/>
    <a:srgbClr val="6600CC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1"/>
    <p:restoredTop sz="94681"/>
  </p:normalViewPr>
  <p:slideViewPr>
    <p:cSldViewPr>
      <p:cViewPr varScale="1">
        <p:scale>
          <a:sx n="189" d="100"/>
          <a:sy n="189" d="100"/>
        </p:scale>
        <p:origin x="1896" y="176"/>
      </p:cViewPr>
      <p:guideLst>
        <p:guide orient="horz" pos="1434"/>
        <p:guide pos="6025"/>
        <p:guide pos="311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3570"/>
    </p:cViewPr>
  </p:sorterViewPr>
  <p:notesViewPr>
    <p:cSldViewPr>
      <p:cViewPr varScale="1">
        <p:scale>
          <a:sx n="82" d="100"/>
          <a:sy n="82" d="100"/>
        </p:scale>
        <p:origin x="-3060" y="-96"/>
      </p:cViewPr>
      <p:guideLst>
        <p:guide orient="horz" pos="2928"/>
        <p:guide pos="2208"/>
      </p:guideLst>
    </p:cSldViewPr>
  </p:notesViewPr>
  <p:gridSpacing cx="36576" cy="3657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AA7EE5B8-592E-41CB-A791-F58BF380700A}" type="datetimeFigureOut">
              <a:rPr lang="en-US" smtClean="0"/>
              <a:t>6/14/22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E736DEF2-3500-4CBA-A8CC-4B9DC00DD0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087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11197920-F956-43D6-82EC-34BFA9BA292D}" type="datetimeFigureOut">
              <a:rPr lang="en-US" smtClean="0"/>
              <a:t>6/14/22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0950" y="698500"/>
            <a:ext cx="45085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5E4A3304-2980-427D-B241-CBB7DBB099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363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58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292" algn="l" defTabSz="101858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586" algn="l" defTabSz="101858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7879" algn="l" defTabSz="101858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173" algn="l" defTabSz="101858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6466" algn="l" defTabSz="101858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5758" algn="l" defTabSz="101858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052" algn="l" defTabSz="101858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4344" algn="l" defTabSz="101858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Body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9547" y="2286000"/>
            <a:ext cx="9059303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rgbClr val="45596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1600">
                <a:solidFill>
                  <a:srgbClr val="455961"/>
                </a:solidFill>
              </a:defRPr>
            </a:lvl2pPr>
            <a:lvl3pPr marL="1143000" indent="-228600">
              <a:buFont typeface="Arial" panose="020B0604020202020204" pitchFamily="34" charset="0"/>
              <a:buChar char="–"/>
              <a:defRPr sz="1600">
                <a:solidFill>
                  <a:srgbClr val="45596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1600">
                <a:solidFill>
                  <a:srgbClr val="455961"/>
                </a:solidFill>
              </a:defRPr>
            </a:lvl4pPr>
            <a:lvl5pPr>
              <a:defRPr sz="1600">
                <a:solidFill>
                  <a:srgbClr val="45596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99547" y="468632"/>
            <a:ext cx="9059303" cy="115323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99547" y="6858000"/>
            <a:ext cx="9059303" cy="551858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lang="en-US" sz="800" kern="1200" dirty="0">
                <a:solidFill>
                  <a:srgbClr val="7984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Disclosure here</a:t>
            </a:r>
          </a:p>
        </p:txBody>
      </p:sp>
    </p:spTree>
    <p:extLst>
      <p:ext uri="{BB962C8B-B14F-4D97-AF65-F5344CB8AC3E}">
        <p14:creationId xmlns:p14="http://schemas.microsoft.com/office/powerpoint/2010/main" val="18037435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Body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99547" y="6839542"/>
            <a:ext cx="9059303" cy="551858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lang="en-US" sz="800" kern="1200" dirty="0">
                <a:solidFill>
                  <a:srgbClr val="7984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Disclosure here</a:t>
            </a:r>
          </a:p>
        </p:txBody>
      </p:sp>
      <p:sp>
        <p:nvSpPr>
          <p:cNvPr id="5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99547" y="614548"/>
            <a:ext cx="9059303" cy="465946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24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630FC147-6B7A-4C63-8211-1C4C81AE85E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9547" y="1110658"/>
            <a:ext cx="9059303" cy="584383"/>
          </a:xfrm>
          <a:prstGeom prst="rect">
            <a:avLst/>
          </a:prstGeom>
        </p:spPr>
        <p:txBody>
          <a:bodyPr anchor="t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Subhead or additional information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239CEC6-962F-4F18-890F-920F468DBC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9547" y="2286000"/>
            <a:ext cx="9059303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rgbClr val="45596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1600">
                <a:solidFill>
                  <a:srgbClr val="455961"/>
                </a:solidFill>
              </a:defRPr>
            </a:lvl2pPr>
            <a:lvl3pPr marL="1143000" indent="-228600">
              <a:buFont typeface="Arial" panose="020B0604020202020204" pitchFamily="34" charset="0"/>
              <a:buChar char="–"/>
              <a:defRPr sz="1600">
                <a:solidFill>
                  <a:srgbClr val="45596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1600">
                <a:solidFill>
                  <a:srgbClr val="455961"/>
                </a:solidFill>
              </a:defRPr>
            </a:lvl4pPr>
            <a:lvl5pPr>
              <a:defRPr sz="1600">
                <a:solidFill>
                  <a:srgbClr val="45596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255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99547" y="6839542"/>
            <a:ext cx="9059303" cy="551858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lang="en-US" sz="800" kern="1200" dirty="0">
                <a:solidFill>
                  <a:srgbClr val="79848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Disclosure here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99547" y="2286000"/>
            <a:ext cx="9059303" cy="455354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>
                <a:solidFill>
                  <a:srgbClr val="455961"/>
                </a:solidFill>
              </a:defRPr>
            </a:lvl1pPr>
            <a:lvl2pPr>
              <a:defRPr sz="1600">
                <a:solidFill>
                  <a:srgbClr val="455961"/>
                </a:solidFill>
              </a:defRPr>
            </a:lvl2pPr>
            <a:lvl3pPr>
              <a:defRPr sz="1600">
                <a:solidFill>
                  <a:srgbClr val="455961"/>
                </a:solidFill>
              </a:defRPr>
            </a:lvl3pPr>
            <a:lvl4pPr>
              <a:defRPr sz="1600">
                <a:solidFill>
                  <a:srgbClr val="455961"/>
                </a:solidFill>
              </a:defRPr>
            </a:lvl4pPr>
            <a:lvl5pPr>
              <a:defRPr sz="1600">
                <a:solidFill>
                  <a:srgbClr val="45596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99547" y="614548"/>
            <a:ext cx="9059303" cy="465946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24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630FC147-6B7A-4C63-8211-1C4C81AE85E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9547" y="1110658"/>
            <a:ext cx="9059303" cy="584383"/>
          </a:xfrm>
          <a:prstGeom prst="rect">
            <a:avLst/>
          </a:prstGeom>
        </p:spPr>
        <p:txBody>
          <a:bodyPr anchor="t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Subhead or additional information goes here</a:t>
            </a:r>
          </a:p>
        </p:txBody>
      </p:sp>
    </p:spTree>
    <p:extLst>
      <p:ext uri="{BB962C8B-B14F-4D97-AF65-F5344CB8AC3E}">
        <p14:creationId xmlns:p14="http://schemas.microsoft.com/office/powerpoint/2010/main" val="405248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2B28E4E-6B7B-4424-ABAA-A896C2783807}"/>
              </a:ext>
            </a:extLst>
          </p:cNvPr>
          <p:cNvSpPr/>
          <p:nvPr userDrawn="1"/>
        </p:nvSpPr>
        <p:spPr>
          <a:xfrm>
            <a:off x="-1" y="7432767"/>
            <a:ext cx="10058400" cy="76199"/>
          </a:xfrm>
          <a:prstGeom prst="rect">
            <a:avLst/>
          </a:prstGeom>
          <a:solidFill>
            <a:srgbClr val="00A0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CB1F2E-F64C-49D4-B138-2F07BE448CD6}"/>
              </a:ext>
            </a:extLst>
          </p:cNvPr>
          <p:cNvSpPr/>
          <p:nvPr userDrawn="1"/>
        </p:nvSpPr>
        <p:spPr>
          <a:xfrm>
            <a:off x="0" y="7483638"/>
            <a:ext cx="10058399" cy="288762"/>
          </a:xfrm>
          <a:prstGeom prst="rect">
            <a:avLst/>
          </a:prstGeom>
          <a:solidFill>
            <a:srgbClr val="2540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1CB46E-A0E3-42E1-8AC3-76D58E24976F}"/>
              </a:ext>
            </a:extLst>
          </p:cNvPr>
          <p:cNvSpPr/>
          <p:nvPr userDrawn="1"/>
        </p:nvSpPr>
        <p:spPr>
          <a:xfrm>
            <a:off x="0" y="0"/>
            <a:ext cx="10058400" cy="288762"/>
          </a:xfrm>
          <a:prstGeom prst="rect">
            <a:avLst/>
          </a:prstGeom>
          <a:solidFill>
            <a:srgbClr val="00A0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451313-8259-4EFD-AB53-6B993D1C74AC}"/>
              </a:ext>
            </a:extLst>
          </p:cNvPr>
          <p:cNvSpPr/>
          <p:nvPr userDrawn="1"/>
        </p:nvSpPr>
        <p:spPr>
          <a:xfrm>
            <a:off x="-1" y="76199"/>
            <a:ext cx="10058401" cy="1886953"/>
          </a:xfrm>
          <a:prstGeom prst="rect">
            <a:avLst/>
          </a:prstGeom>
          <a:solidFill>
            <a:srgbClr val="2540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15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9" r:id="rId1"/>
    <p:sldLayoutId id="2147484140" r:id="rId2"/>
    <p:sldLayoutId id="2147484151" r:id="rId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82" b="9530"/>
          <a:stretch/>
        </p:blipFill>
        <p:spPr>
          <a:xfrm>
            <a:off x="0" y="2167128"/>
            <a:ext cx="10058400" cy="4864608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4B83C0-7024-4B34-810C-C6AAB4770D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Defining moments. Life stages. Financial goals.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DF67FD-A4DD-4858-BE10-CBE9302ACA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In order to provide comprehensive advice, we get to know your past, present and future</a:t>
            </a:r>
          </a:p>
          <a:p>
            <a:r>
              <a:rPr lang="en-US" dirty="0"/>
              <a:t>as well as </a:t>
            </a:r>
            <a:r>
              <a:rPr lang="en-US" b="1" dirty="0"/>
              <a:t>what is truly most important to you.</a:t>
            </a:r>
          </a:p>
        </p:txBody>
      </p:sp>
    </p:spTree>
    <p:extLst>
      <p:ext uri="{BB962C8B-B14F-4D97-AF65-F5344CB8AC3E}">
        <p14:creationId xmlns:p14="http://schemas.microsoft.com/office/powerpoint/2010/main" val="776720452"/>
      </p:ext>
    </p:extLst>
  </p:cSld>
  <p:clrMapOvr>
    <a:masterClrMapping/>
  </p:clrMapOvr>
</p:sld>
</file>

<file path=ppt/theme/theme1.xml><?xml version="1.0" encoding="utf-8"?>
<a:theme xmlns:a="http://schemas.openxmlformats.org/drawingml/2006/main" name="MWA PPT Theme">
  <a:themeElements>
    <a:clrScheme name="Mariner">
      <a:dk1>
        <a:srgbClr val="455561"/>
      </a:dk1>
      <a:lt1>
        <a:sysClr val="window" lastClr="FFFFFF"/>
      </a:lt1>
      <a:dk2>
        <a:srgbClr val="005DA6"/>
      </a:dk2>
      <a:lt2>
        <a:srgbClr val="00A0DD"/>
      </a:lt2>
      <a:accent1>
        <a:srgbClr val="570041"/>
      </a:accent1>
      <a:accent2>
        <a:srgbClr val="E9C81C"/>
      </a:accent2>
      <a:accent3>
        <a:srgbClr val="7C9C6B"/>
      </a:accent3>
      <a:accent4>
        <a:srgbClr val="7C0058"/>
      </a:accent4>
      <a:accent5>
        <a:srgbClr val="00A0DD"/>
      </a:accent5>
      <a:accent6>
        <a:srgbClr val="455561"/>
      </a:accent6>
      <a:hlink>
        <a:srgbClr val="00A0DD"/>
      </a:hlink>
      <a:folHlink>
        <a:srgbClr val="7C00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WA PPT Theme" id="{2321CF8A-36C7-4B96-B671-28507763E0AE}" vid="{A05BA2FA-46A3-451A-BE45-C6C5E60808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97B5D19ACD194CA2F4ABB6A1823B40" ma:contentTypeVersion="8" ma:contentTypeDescription="Create a new document." ma:contentTypeScope="" ma:versionID="e388f553cb6313333f52b706caf274ce">
  <xsd:schema xmlns:xsd="http://www.w3.org/2001/XMLSchema" xmlns:xs="http://www.w3.org/2001/XMLSchema" xmlns:p="http://schemas.microsoft.com/office/2006/metadata/properties" xmlns:ns2="f1c95a4a-8437-4eb4-96cf-528416625b97" targetNamespace="http://schemas.microsoft.com/office/2006/metadata/properties" ma:root="true" ma:fieldsID="b083a6ebf61c60d3395ff5d68d426f7e" ns2:_="">
    <xsd:import namespace="f1c95a4a-8437-4eb4-96cf-528416625b97"/>
    <xsd:element name="properties">
      <xsd:complexType>
        <xsd:sequence>
          <xsd:element name="documentManagement">
            <xsd:complexType>
              <xsd:all>
                <xsd:element ref="ns2:Workflow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c95a4a-8437-4eb4-96cf-528416625b97" elementFormDefault="qualified">
    <xsd:import namespace="http://schemas.microsoft.com/office/2006/documentManagement/types"/>
    <xsd:import namespace="http://schemas.microsoft.com/office/infopath/2007/PartnerControls"/>
    <xsd:element name="Workflow_x0020_Status" ma:index="8" nillable="true" ma:displayName="Workflow Status" ma:default="Enter Choice #1" ma:format="Dropdown" ma:internalName="Workflow_x0020_Status">
      <xsd:simpleType>
        <xsd:restriction base="dms:Choice">
          <xsd:enumeration value="Enter Choice #1"/>
          <xsd:enumeration value="Enter Choice #2"/>
          <xsd:enumeration value="Enter Choice #3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orkflow_x0020_Status xmlns="f1c95a4a-8437-4eb4-96cf-528416625b97">Enter Choice #1</Workflow_x0020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65E569-5ACE-4AA3-BF16-008B9CEB48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c95a4a-8437-4eb4-96cf-528416625b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B08C14-2230-4A54-AA50-05EA8B20F46F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f1c95a4a-8437-4eb4-96cf-528416625b97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B28D788-1BC8-4830-9356-6B3EB50CF1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34644</TotalTime>
  <Words>37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MWA PPT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in Advancing Agriculture  and Animal Health Innovations</dc:title>
  <dc:creator>Nicole Bahr</dc:creator>
  <cp:lastModifiedBy>Christa Spencer</cp:lastModifiedBy>
  <cp:revision>1649</cp:revision>
  <cp:lastPrinted>2017-10-19T18:41:19Z</cp:lastPrinted>
  <dcterms:created xsi:type="dcterms:W3CDTF">2013-11-18T16:17:26Z</dcterms:created>
  <dcterms:modified xsi:type="dcterms:W3CDTF">2022-06-14T18:17:29Z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0x010100B897B5D19ACD194CA2F4ABB6A1823B40</vt:lpwstr>
  </property>
</Properties>
</file>